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embeddedFontLst>
    <p:embeddedFont>
      <p:font typeface="Lato"/>
      <p:regular r:id="rId98"/>
      <p:bold r:id="rId99"/>
      <p:italic r:id="rId100"/>
      <p:boldItalic r:id="rId101"/>
    </p:embeddedFont>
    <p:embeddedFont>
      <p:font typeface="Lato Light"/>
      <p:regular r:id="rId102"/>
      <p:bold r:id="rId103"/>
      <p:italic r:id="rId104"/>
      <p:boldItalic r:id="rId105"/>
    </p:embeddedFont>
    <p:embeddedFont>
      <p:font typeface="Lato Black"/>
      <p:bold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5F9A65-8729-4309-9025-DB12FA76731D}">
  <a:tblStyle styleId="{815F9A65-8729-4309-9025-DB12FA7673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Black-boldItalic.fntdata"/><Relationship Id="rId106" Type="http://schemas.openxmlformats.org/officeDocument/2006/relationships/font" Target="fonts/LatoBlack-bold.fntdata"/><Relationship Id="rId105" Type="http://schemas.openxmlformats.org/officeDocument/2006/relationships/font" Target="fonts/LatoLight-boldItalic.fntdata"/><Relationship Id="rId104" Type="http://schemas.openxmlformats.org/officeDocument/2006/relationships/font" Target="fonts/Lato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Light-bold.fntdata"/><Relationship Id="rId102" Type="http://schemas.openxmlformats.org/officeDocument/2006/relationships/font" Target="fonts/LatoLight-regular.fntdata"/><Relationship Id="rId101" Type="http://schemas.openxmlformats.org/officeDocument/2006/relationships/font" Target="fonts/Lato-boldItalic.fntdata"/><Relationship Id="rId100" Type="http://schemas.openxmlformats.org/officeDocument/2006/relationships/font" Target="fonts/La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Lato-bold.fntdata"/><Relationship Id="rId10" Type="http://schemas.openxmlformats.org/officeDocument/2006/relationships/slide" Target="slides/slide4.xml"/><Relationship Id="rId98" Type="http://schemas.openxmlformats.org/officeDocument/2006/relationships/font" Target="fonts/La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37bbf86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37bbf86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c37bbf86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c37bbf86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c37bbf86c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c37bbf86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c37bbf86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c37bbf86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c37bbf86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c37bbf86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37bbf86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37bbf86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37bbf86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37bbf86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37bbf86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37bbf86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37bbf86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37bbf86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3a8f7d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3a8f7d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37bbf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37bbf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c37bbf86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c37bbf86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c37bbf86c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c37bbf86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c37bbf86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c37bbf86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c37bbf86c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c37bbf86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c37bbf86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c37bbf86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c37bbf86c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c37bbf86c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37bbf86c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37bbf86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c37bbf86c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c37bbf86c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c37bbf86c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c37bbf86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c37bbf86c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c37bbf86c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37bbf8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37bbf8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c37bbf86c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c37bbf86c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c37bbf86c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c37bbf86c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c37bbf86c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c37bbf86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c37bbf86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c37bbf86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37bbf86c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37bbf86c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c37bbf86c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c37bbf86c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c37bbf86c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c37bbf86c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6d27ca7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6d27ca7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6d27ca7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6d27ca7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6d27ca7a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6d27ca7a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37bbf8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c37bbf8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6d27ca7a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6d27ca7a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6d27ca7a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e6d27ca7a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6d27ca7a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6d27ca7a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6d27ca7a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6d27ca7a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6d27ca7a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e6d27ca7a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6d27ca7a5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e6d27ca7a5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6d27ca7a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e6d27ca7a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6d27ca7a5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6d27ca7a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6d27ca7a5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6d27ca7a5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6d27ca7a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6d27ca7a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37bbf86c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37bbf86c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6d27ca7a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e6d27ca7a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6d27ca7a5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6d27ca7a5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6d27ca7a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6d27ca7a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e6d27ca7a5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e6d27ca7a5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6d27ca7a5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6d27ca7a5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e6d27ca7a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e6d27ca7a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6d27ca7a5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6d27ca7a5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d27ca7a5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e6d27ca7a5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e6d27ca7a5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e6d27ca7a5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6d27ca7a5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e6d27ca7a5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37bbf8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37bbf8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6d27ca7a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6d27ca7a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e6d27ca7a5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e6d27ca7a5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6d27ca7a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e6d27ca7a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e6d27ca7a5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e6d27ca7a5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e6d27ca7a5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e6d27ca7a5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6d27ca7a5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e6d27ca7a5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e6d27ca7a5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e6d27ca7a5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e6d27ca7a5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e6d27ca7a5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e6d27ca7a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e6d27ca7a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6d27ca7a5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6d27ca7a5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37bbf86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37bbf86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e6d27ca7a5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e6d27ca7a5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e6d27ca7a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e6d27ca7a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6d27ca7a5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e6d27ca7a5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e6d27ca7a5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e6d27ca7a5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6d27ca7a5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e6d27ca7a5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e6d27ca7a5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e6d27ca7a5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e6d27ca7a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e6d27ca7a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e6d27ca7a5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e6d27ca7a5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e6d27ca7a5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e6d27ca7a5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6d27ca7a5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6d27ca7a5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37bbf86c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37bbf86c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6d27ca7a5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e6d27ca7a5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e6d27ca7a5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e6d27ca7a5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e6d27ca7a5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e6d27ca7a5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e6d27ca7a5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e6d27ca7a5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e6d27ca7a5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e6d27ca7a5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e6d27ca7a5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e6d27ca7a5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e6d27ca7a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e6d27ca7a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e6d27ca7a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e6d27ca7a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e6d27ca7a5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e6d27ca7a5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e6d27ca7a5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e6d27ca7a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37bbf86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c37bbf86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e6d27ca7a5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e6d27ca7a5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e6d27ca7a5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e6d27ca7a5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0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Relationship Id="rId4" Type="http://schemas.openxmlformats.org/officeDocument/2006/relationships/image" Target="../media/image46.jpg"/><Relationship Id="rId5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46.jpg"/><Relationship Id="rId5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hyperlink" Target="mailto:giuseppe@professiona.ai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6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5389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 Python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7050" y="190568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Passeremo da questo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 questo!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1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496050" y="1752700"/>
            <a:ext cx="5443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Variabili e Tipi di dati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Le collezioni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 Cicli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Istruzioni Condizionali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2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Paradigmi di Programmazione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96050" y="1752700"/>
            <a:ext cx="5443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Procedurale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Orientata agli Oggetti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Funzionale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25" y="2444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-47050" y="18654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356275" y="1068550"/>
            <a:ext cx="591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La programmazione informatica  è il processo di progettazione e sviluppo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 un programma per computer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(software)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per risolvere un determinato problema,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tramite una sequenza di istruzioni scritte in un linguaggio di programmazione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(algoritmo)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270400" y="336200"/>
            <a:ext cx="93315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Cosa è la Programmazione Informatica ?</a:t>
            </a:r>
            <a:endParaRPr b="1"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5" y="965938"/>
            <a:ext cx="6520674" cy="36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335275" y="117000"/>
            <a:ext cx="93315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L’algoritmo</a:t>
            </a:r>
            <a:endParaRPr sz="3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7724850" cy="35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336025" y="397725"/>
            <a:ext cx="640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Contiamoli con un po’ di pseudocodice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429300" y="1345750"/>
            <a:ext cx="602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23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2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</a:t>
            </a:r>
            <a:endParaRPr sz="32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25" y="2679200"/>
            <a:ext cx="1727749" cy="17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423825" y="127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Nato nel 1991 dalla mente di Guido Van Rossum,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Python è oggi diventato il linguaggio di programmazione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più conosciuto e amato al mondo.</a:t>
            </a:r>
            <a:endParaRPr sz="1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528375" y="974200"/>
            <a:ext cx="1213500" cy="1213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719250" y="1648788"/>
            <a:ext cx="708000" cy="7080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2467900" y="905756"/>
            <a:ext cx="1021800" cy="1021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3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3532950" y="1588939"/>
            <a:ext cx="827700" cy="8277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4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4306750" y="928454"/>
            <a:ext cx="1135500" cy="1135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5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75" y="1350675"/>
            <a:ext cx="5112426" cy="33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735202"/>
            <a:ext cx="6827725" cy="30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73798"/>
            <a:ext cx="6244850" cy="33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277450" y="361225"/>
            <a:ext cx="44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 solo i gatti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388025" y="1329250"/>
            <a:ext cx="6027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579200" y="944974"/>
            <a:ext cx="1230900" cy="123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6875" y="3221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57325" y="2184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1 - Python è molto semplice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379662"/>
            <a:ext cx="4215925" cy="1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3" y="3581700"/>
            <a:ext cx="4215925" cy="50423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3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2575850" y="887175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4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5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6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7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474725" y="1027550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7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309250" y="199100"/>
            <a:ext cx="652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Come sviluppare il pensiero algoritmico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309250" y="691200"/>
            <a:ext cx="652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Il pensiero algoritmico è una forma mentis, che si sviluppa solo grazie all’esperienza, quindi devi fare tantissima pratica.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5" y="1629412"/>
            <a:ext cx="3516550" cy="2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9"/>
          <p:cNvSpPr txBox="1"/>
          <p:nvPr/>
        </p:nvSpPr>
        <p:spPr>
          <a:xfrm>
            <a:off x="25" y="2444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-47050" y="18654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485000"/>
            <a:ext cx="5451726" cy="38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Tipi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579900" y="1327300"/>
            <a:ext cx="5869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Testo inserito da tastiera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Immagini acquisite da webcam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Audio registrato da microfono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Documenti scannerizzati da scanner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03650" y="1375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04425" y="1165325"/>
            <a:ext cx="120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Web</a:t>
            </a:r>
            <a:endParaRPr sz="320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609575" y="139657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Mobile</a:t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-818925" y="23562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04425" y="244602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Security</a:t>
            </a:r>
            <a:endParaRPr sz="32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467150" y="2297700"/>
            <a:ext cx="21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9900FF"/>
                </a:solidFill>
                <a:latin typeface="Lato Black"/>
                <a:ea typeface="Lato Black"/>
                <a:cs typeface="Lato Black"/>
                <a:sym typeface="Lato Black"/>
              </a:rPr>
              <a:t>Analytics</a:t>
            </a:r>
            <a:endParaRPr sz="3200">
              <a:solidFill>
                <a:srgbClr val="9900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972200" y="3403450"/>
            <a:ext cx="72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AI</a:t>
            </a:r>
            <a:endParaRPr sz="3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78800" y="3637475"/>
            <a:ext cx="263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A64D79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3200">
              <a:solidFill>
                <a:srgbClr val="A64D7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03" name="Google Shape;5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3"/>
          <p:cNvSpPr/>
          <p:nvPr/>
        </p:nvSpPr>
        <p:spPr>
          <a:xfrm>
            <a:off x="440875" y="1229800"/>
            <a:ext cx="2970000" cy="1183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55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/>
          <p:nvPr/>
        </p:nvSpPr>
        <p:spPr>
          <a:xfrm>
            <a:off x="314850" y="1160175"/>
            <a:ext cx="2353500" cy="1517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29750" y="203025"/>
            <a:ext cx="527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Un Software </a:t>
            </a:r>
            <a:r>
              <a:rPr lang="it" sz="2600" u="sng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non è solo una GUI</a:t>
            </a:r>
            <a:endParaRPr sz="2600" u="sng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51" name="Google Shape;5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8" y="1022675"/>
            <a:ext cx="5297814" cy="3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229750" y="203025"/>
            <a:ext cx="527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Un Software </a:t>
            </a:r>
            <a:r>
              <a:rPr lang="it" sz="2600" u="sng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non è solo una GUI</a:t>
            </a:r>
            <a:endParaRPr sz="2600" u="sng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60" name="Google Shape;5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8" y="1022675"/>
            <a:ext cx="5297814" cy="3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25" y="160150"/>
            <a:ext cx="6454237" cy="44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9"/>
          <p:cNvSpPr txBox="1"/>
          <p:nvPr/>
        </p:nvSpPr>
        <p:spPr>
          <a:xfrm>
            <a:off x="4254175" y="744400"/>
            <a:ext cx="21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INPUT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4092600" y="1144600"/>
            <a:ext cx="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2243025" y="1036450"/>
            <a:ext cx="26838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9"/>
          <p:cNvSpPr/>
          <p:nvPr/>
        </p:nvSpPr>
        <p:spPr>
          <a:xfrm>
            <a:off x="1377325" y="1144300"/>
            <a:ext cx="2605500" cy="143100"/>
          </a:xfrm>
          <a:prstGeom prst="rect">
            <a:avLst/>
          </a:prstGeom>
          <a:solidFill>
            <a:srgbClr val="0C0C0C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581" name="Google Shape;581;p59"/>
          <p:cNvSpPr/>
          <p:nvPr/>
        </p:nvSpPr>
        <p:spPr>
          <a:xfrm>
            <a:off x="1377325" y="1188850"/>
            <a:ext cx="35496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0"/>
          <p:cNvSpPr txBox="1"/>
          <p:nvPr/>
        </p:nvSpPr>
        <p:spPr>
          <a:xfrm>
            <a:off x="5038075" y="1180925"/>
            <a:ext cx="37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print(“Ciao “+name)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591" name="Google Shape;591;p60"/>
          <p:cNvSpPr/>
          <p:nvPr/>
        </p:nvSpPr>
        <p:spPr>
          <a:xfrm>
            <a:off x="2243025" y="1036450"/>
            <a:ext cx="38130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"/>
          <p:cNvSpPr/>
          <p:nvPr/>
        </p:nvSpPr>
        <p:spPr>
          <a:xfrm>
            <a:off x="3922575" y="1188850"/>
            <a:ext cx="21333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0"/>
          <p:cNvSpPr txBox="1"/>
          <p:nvPr/>
        </p:nvSpPr>
        <p:spPr>
          <a:xfrm>
            <a:off x="5038075" y="690250"/>
            <a:ext cx="30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name = input(“Come ti chiami?”)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1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0" name="Google Shape;6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1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1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091900"/>
            <a:ext cx="6419400" cy="23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0" y="3525126"/>
            <a:ext cx="2555950" cy="10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875" y="3592522"/>
            <a:ext cx="3296175" cy="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62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62"/>
          <p:cNvSpPr txBox="1"/>
          <p:nvPr/>
        </p:nvSpPr>
        <p:spPr>
          <a:xfrm>
            <a:off x="293900" y="1284825"/>
            <a:ext cx="775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costante, sempre in maiuscolo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variabile, sempre in minuscolo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63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3"/>
          <p:cNvSpPr txBox="1"/>
          <p:nvPr/>
        </p:nvSpPr>
        <p:spPr>
          <a:xfrm>
            <a:off x="293900" y="1284825"/>
            <a:ext cx="390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2" name="Google Shape;622;p63"/>
          <p:cNvSpPr txBox="1"/>
          <p:nvPr/>
        </p:nvSpPr>
        <p:spPr>
          <a:xfrm>
            <a:off x="418500" y="2379275"/>
            <a:ext cx="17085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ASSEGNAZIONE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1152450" y="2072875"/>
            <a:ext cx="85200" cy="34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64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64"/>
          <p:cNvSpPr txBox="1"/>
          <p:nvPr/>
        </p:nvSpPr>
        <p:spPr>
          <a:xfrm>
            <a:off x="293900" y="1284825"/>
            <a:ext cx="390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age = 31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PI = 3.14159265 #NO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65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1" name="Google Shape;6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724825"/>
            <a:ext cx="2394517" cy="2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5"/>
          <p:cNvSpPr txBox="1"/>
          <p:nvPr/>
        </p:nvSpPr>
        <p:spPr>
          <a:xfrm>
            <a:off x="836060" y="3019226"/>
            <a:ext cx="23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3" name="Google Shape;6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425" y="1113775"/>
            <a:ext cx="2978278" cy="2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5"/>
          <p:cNvSpPr txBox="1"/>
          <p:nvPr/>
        </p:nvSpPr>
        <p:spPr>
          <a:xfrm>
            <a:off x="3737489" y="3019225"/>
            <a:ext cx="30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COSTANTE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66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Nomi di variabili e costanti devono 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rispecchiarne il contenuto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66"/>
          <p:cNvSpPr txBox="1"/>
          <p:nvPr/>
        </p:nvSpPr>
        <p:spPr>
          <a:xfrm>
            <a:off x="293900" y="1284825"/>
            <a:ext cx="840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height = 177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pluto = 177 # PROPRIO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paperino = 80.5 # </a:t>
            </a:r>
            <a:r>
              <a:rPr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NON CI PENSARE NEANCHE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67"/>
          <p:cNvSpPr txBox="1"/>
          <p:nvPr/>
        </p:nvSpPr>
        <p:spPr>
          <a:xfrm>
            <a:off x="219050" y="124200"/>
            <a:ext cx="7672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Altrimenti….</a:t>
            </a:r>
            <a:endParaRPr b="1" sz="3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2" name="Google Shape;6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0" y="866275"/>
            <a:ext cx="5084200" cy="38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68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nomi composti da più parole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usa lo snake case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68"/>
          <p:cNvSpPr txBox="1"/>
          <p:nvPr/>
        </p:nvSpPr>
        <p:spPr>
          <a:xfrm>
            <a:off x="293900" y="1284825"/>
            <a:ext cx="840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last_name = “Gullo”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6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70"/>
          <p:cNvSpPr txBox="1"/>
          <p:nvPr/>
        </p:nvSpPr>
        <p:spPr>
          <a:xfrm>
            <a:off x="301650" y="185809"/>
            <a:ext cx="235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0" name="Google Shape;690;p70"/>
          <p:cNvGraphicFramePr/>
          <p:nvPr/>
        </p:nvGraphicFramePr>
        <p:xfrm>
          <a:off x="403375" y="871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{815F9A65-8729-4309-9025-DB12FA76731D}</a:tableStyleId>
              </a:tblPr>
              <a:tblGrid>
                <a:gridCol w="889950"/>
                <a:gridCol w="2019200"/>
                <a:gridCol w="2197100"/>
              </a:tblGrid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double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 doppia precisione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3.141592653589723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-0.000000000000001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Singoli caratteri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‘a’, ‘b’, ‘c’, ‘y’, ‘z’,’.’, ‘ 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“Ciao Mondo”, “ProfessioAI Spacca!!!”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6" name="Google Shape;696;p71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{815F9A65-8729-4309-9025-DB12FA76731D}</a:tableStyleId>
              </a:tblPr>
              <a:tblGrid>
                <a:gridCol w="913525"/>
                <a:gridCol w="1871600"/>
                <a:gridCol w="2324925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7" name="Google Shape;697;p7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3" y="813825"/>
            <a:ext cx="6974602" cy="40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310900" y="135550"/>
            <a:ext cx="615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3 - Python è molto popolare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05" name="Google Shape;705;p72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{815F9A65-8729-4309-9025-DB12FA76731D}</a:tableStyleId>
              </a:tblPr>
              <a:tblGrid>
                <a:gridCol w="913525"/>
                <a:gridCol w="1871600"/>
                <a:gridCol w="2324925"/>
                <a:gridCol w="1033000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DIMENSIONE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(in bytes)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+1*carattere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34+1*bit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6" name="Google Shape;706;p7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3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7" name="Google Shape;717;p73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8" name="Google Shape;718;p73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9" name="Google Shape;719;p73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0" name="Google Shape;720;p73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1" name="Google Shape;721;p7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4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0" name="Google Shape;7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4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3" name="Google Shape;733;p74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5" name="Google Shape;735;p74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50" y="918362"/>
            <a:ext cx="4860474" cy="38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5"/>
          <p:cNvSpPr txBox="1"/>
          <p:nvPr/>
        </p:nvSpPr>
        <p:spPr>
          <a:xfrm>
            <a:off x="340300" y="205975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Buona parte della RAM viene utilizzata dal’OS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 da programmi in background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76"/>
          <p:cNvSpPr txBox="1"/>
          <p:nvPr/>
        </p:nvSpPr>
        <p:spPr>
          <a:xfrm>
            <a:off x="670625" y="582300"/>
            <a:ext cx="6329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Alla Ricerca del Tempo Perduto di Marcel Proust</a:t>
            </a:r>
            <a:endParaRPr b="1" sz="20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6"/>
          <p:cNvSpPr txBox="1"/>
          <p:nvPr/>
        </p:nvSpPr>
        <p:spPr>
          <a:xfrm>
            <a:off x="755700" y="4056438"/>
            <a:ext cx="4155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caratteri, scritti in 3724 pagine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5" name="Google Shape;7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0" y="1271700"/>
            <a:ext cx="4732376" cy="26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7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77"/>
          <p:cNvSpPr txBox="1"/>
          <p:nvPr/>
        </p:nvSpPr>
        <p:spPr>
          <a:xfrm>
            <a:off x="399975" y="14653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 = 50 + 9609000 bytes = 9.60905 Mb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7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1521100" y="17488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Mb = 0.001 Gb)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8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4" name="Google Shape;774;p7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7" name="Google Shape;7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00" y="1016250"/>
            <a:ext cx="3175675" cy="17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8"/>
          <p:cNvSpPr txBox="1"/>
          <p:nvPr/>
        </p:nvSpPr>
        <p:spPr>
          <a:xfrm>
            <a:off x="278450" y="37684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Milioni di tweet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 Tweet 255 caratteri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2550000050 bytes </a:t>
            </a:r>
            <a:r>
              <a:rPr b="1" lang="it" sz="2250">
                <a:solidFill>
                  <a:srgbClr val="00FF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(2.55 Gb)</a:t>
            </a:r>
            <a:endParaRPr b="1" sz="2250">
              <a:solidFill>
                <a:srgbClr val="00FF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5" name="Google Shape;7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7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7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0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tipizzati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8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80"/>
          <p:cNvSpPr txBox="1"/>
          <p:nvPr/>
        </p:nvSpPr>
        <p:spPr>
          <a:xfrm>
            <a:off x="251995" y="1096725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va specificato e una volta definita la variabile potrà contenere solo quel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00" y="3159468"/>
            <a:ext cx="1162551" cy="12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0"/>
          <p:cNvSpPr txBox="1"/>
          <p:nvPr/>
        </p:nvSpPr>
        <p:spPr>
          <a:xfrm>
            <a:off x="193350" y="1642125"/>
            <a:ext cx="456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int age = 30;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float height = 177.7;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char gender = ‘M’;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81"/>
          <p:cNvSpPr txBox="1"/>
          <p:nvPr/>
        </p:nvSpPr>
        <p:spPr>
          <a:xfrm>
            <a:off x="239775" y="1078614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non va specificato e una volta definita la variabile potrà contenere qualsiasi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1"/>
          <p:cNvSpPr txBox="1"/>
          <p:nvPr/>
        </p:nvSpPr>
        <p:spPr>
          <a:xfrm>
            <a:off x="193350" y="1642125"/>
            <a:ext cx="498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80 # int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9" name="Google Shape;8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25" y="3078375"/>
            <a:ext cx="1442074" cy="14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1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310900" y="174175"/>
            <a:ext cx="61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alimenta le professioni del futuro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59049" l="0" r="0" t="7466"/>
          <a:stretch/>
        </p:blipFill>
        <p:spPr>
          <a:xfrm>
            <a:off x="310900" y="1284423"/>
            <a:ext cx="7424325" cy="2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93688" y="853300"/>
            <a:ext cx="68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Top 8 Professioni Emergenti secondo Linkedin</a:t>
            </a:r>
            <a:endParaRPr b="1" sz="16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93704" y="4274700"/>
            <a:ext cx="35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Tasso di crescita dal 2012 al 2017</a:t>
            </a:r>
            <a:endParaRPr sz="12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2"/>
          <p:cNvSpPr txBox="1"/>
          <p:nvPr/>
        </p:nvSpPr>
        <p:spPr>
          <a:xfrm>
            <a:off x="239800" y="1220409"/>
            <a:ext cx="6461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40"/>
              <a:buFont typeface="Lato"/>
              <a:buChar char="+"/>
            </a:pPr>
            <a:r>
              <a:rPr b="1" lang="it" sz="244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Codice più flessibile</a:t>
            </a:r>
            <a:endParaRPr b="1" sz="244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40"/>
              <a:buFont typeface="Lato"/>
              <a:buChar char="-"/>
            </a:pPr>
            <a:r>
              <a:rPr b="1" lang="it" sz="244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 rischia facilmente di fare disastri</a:t>
            </a:r>
            <a:endParaRPr b="1" sz="244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82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3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83"/>
          <p:cNvSpPr txBox="1"/>
          <p:nvPr/>
        </p:nvSpPr>
        <p:spPr>
          <a:xfrm>
            <a:off x="258600" y="1308600"/>
            <a:ext cx="4981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 # int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4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258600" y="1273475"/>
            <a:ext cx="6289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weight_float = 80.5 # float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85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85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weightInt = 80 //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weightStr = “80.5 Kg” //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weightInt + weightStr // “8080.5 Kg”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7" name="Google Shape;847;p85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debole, il linguaggio di programmazione potrebbe convertire implicitamente il contenuto della variabile da un tipo ad un altro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8" name="Google Shape;84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796875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+ weight_str # TypeError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forte, il tipo di una variabile non viene mai modificato implicitamente, ma questo va fatto in maniera esplicita.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1016426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8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87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87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weight_int = int(weight_float) #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8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8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8" name="Google Shape;878;p88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9" name="Google Shape;879;p88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weight_str = str(weight_float) # “80.0”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alle Collezioni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8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8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alle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p90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Cosa sono le Collezioni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8" name="Google Shape;898;p90"/>
          <p:cNvSpPr txBox="1"/>
          <p:nvPr/>
        </p:nvSpPr>
        <p:spPr>
          <a:xfrm>
            <a:off x="579900" y="1159025"/>
            <a:ext cx="710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Le collezioni sono tipi di dati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che possiamo utilizzare per 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raggruppare insieme più dati.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12675" y="1919328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270525" y="2113312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187200" y="1965712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162563" y="2193604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1"/>
          <p:cNvSpPr txBox="1"/>
          <p:nvPr/>
        </p:nvSpPr>
        <p:spPr>
          <a:xfrm>
            <a:off x="329050" y="16117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1" name="Google Shape;911;p91"/>
          <p:cNvSpPr txBox="1"/>
          <p:nvPr/>
        </p:nvSpPr>
        <p:spPr>
          <a:xfrm>
            <a:off x="1287475" y="17934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2" name="Google Shape;912;p91"/>
          <p:cNvSpPr txBox="1"/>
          <p:nvPr/>
        </p:nvSpPr>
        <p:spPr>
          <a:xfrm>
            <a:off x="2279800" y="16629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3" name="Google Shape;913;p91"/>
          <p:cNvSpPr txBox="1"/>
          <p:nvPr/>
        </p:nvSpPr>
        <p:spPr>
          <a:xfrm>
            <a:off x="4114175" y="17934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182250" y="2081475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1"/>
          <p:cNvSpPr txBox="1"/>
          <p:nvPr/>
        </p:nvSpPr>
        <p:spPr>
          <a:xfrm>
            <a:off x="3231850" y="168127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1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182900" y="77025"/>
            <a:ext cx="615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è il linguaggio 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 Data Science, Machine Learning e AI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0" y="1000425"/>
            <a:ext cx="4529825" cy="3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2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2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92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92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2" name="Google Shape;932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2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92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5" name="Google Shape;935;p92"/>
          <p:cNvSpPr txBox="1"/>
          <p:nvPr/>
        </p:nvSpPr>
        <p:spPr>
          <a:xfrm>
            <a:off x="538900" y="2741250"/>
            <a:ext cx="390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height_1 = 180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height_2 = 168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height_3 = 177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height_4 = 171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height_5 = 165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3" name="Google Shape;943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3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93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93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93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1" name="Google Shape;951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3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3" name="Google Shape;953;p93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4" name="Google Shape;954;p93"/>
          <p:cNvSpPr txBox="1"/>
          <p:nvPr/>
        </p:nvSpPr>
        <p:spPr>
          <a:xfrm>
            <a:off x="538900" y="2741250"/>
            <a:ext cx="390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height_1 = 180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height_2 = 168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height_3 = 177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height_4 = 171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height_5 = 165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5" name="Google Shape;955;p93"/>
          <p:cNvSpPr/>
          <p:nvPr/>
        </p:nvSpPr>
        <p:spPr>
          <a:xfrm>
            <a:off x="702350" y="2695000"/>
            <a:ext cx="1953600" cy="1975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4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p94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94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94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1" name="Google Shape;971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4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94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74" name="Google Shape;974;p94"/>
          <p:cNvSpPr txBox="1"/>
          <p:nvPr/>
        </p:nvSpPr>
        <p:spPr>
          <a:xfrm>
            <a:off x="575525" y="2855925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53600" y="2081228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11450" y="2275212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28125" y="2127612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03488" y="2355504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5"/>
          <p:cNvSpPr txBox="1"/>
          <p:nvPr/>
        </p:nvSpPr>
        <p:spPr>
          <a:xfrm>
            <a:off x="369975" y="17736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p95"/>
          <p:cNvSpPr txBox="1"/>
          <p:nvPr/>
        </p:nvSpPr>
        <p:spPr>
          <a:xfrm>
            <a:off x="1328400" y="19553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95"/>
          <p:cNvSpPr txBox="1"/>
          <p:nvPr/>
        </p:nvSpPr>
        <p:spPr>
          <a:xfrm>
            <a:off x="2320725" y="18248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p95"/>
          <p:cNvSpPr txBox="1"/>
          <p:nvPr/>
        </p:nvSpPr>
        <p:spPr>
          <a:xfrm>
            <a:off x="4155100" y="19553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0" name="Google Shape;990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23175" y="2243375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95"/>
          <p:cNvSpPr txBox="1"/>
          <p:nvPr/>
        </p:nvSpPr>
        <p:spPr>
          <a:xfrm>
            <a:off x="3272775" y="184317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2" name="Google Shape;992;p95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3" name="Google Shape;993;p95"/>
          <p:cNvSpPr txBox="1"/>
          <p:nvPr/>
        </p:nvSpPr>
        <p:spPr>
          <a:xfrm>
            <a:off x="557925" y="36251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4" name="Google Shape;994;p95"/>
          <p:cNvSpPr txBox="1"/>
          <p:nvPr/>
        </p:nvSpPr>
        <p:spPr>
          <a:xfrm>
            <a:off x="369975" y="825650"/>
            <a:ext cx="710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Quando il tipo di informazione da immagazzinare 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è la stessa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96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03" name="Google Shape;1003;p96"/>
          <p:cNvSpPr txBox="1"/>
          <p:nvPr/>
        </p:nvSpPr>
        <p:spPr>
          <a:xfrm>
            <a:off x="369975" y="1793150"/>
            <a:ext cx="698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ourier New"/>
                <a:ea typeface="Courier New"/>
                <a:cs typeface="Courier New"/>
                <a:sym typeface="Courier New"/>
              </a:rPr>
              <a:t>emails = [</a:t>
            </a:r>
            <a:r>
              <a:rPr lang="it" sz="13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giuseppe@professiona.ai</a:t>
            </a:r>
            <a:r>
              <a:rPr lang="it" sz="1300">
                <a:latin typeface="Courier New"/>
                <a:ea typeface="Courier New"/>
                <a:cs typeface="Courier New"/>
                <a:sym typeface="Courier New"/>
              </a:rPr>
              <a:t>, elontor@profession.ai]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4" name="Google Shape;1004;p96"/>
          <p:cNvSpPr txBox="1"/>
          <p:nvPr/>
        </p:nvSpPr>
        <p:spPr>
          <a:xfrm>
            <a:off x="369975" y="825650"/>
            <a:ext cx="71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Quando il tipo di informazione da immagazzinare  è la stessa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2" name="Google Shape;1012;p97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13" name="Google Shape;1013;p97"/>
          <p:cNvSpPr txBox="1"/>
          <p:nvPr/>
        </p:nvSpPr>
        <p:spPr>
          <a:xfrm>
            <a:off x="329050" y="102527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EURISTICA</a:t>
            </a:r>
            <a:endParaRPr b="1"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97"/>
          <p:cNvSpPr txBox="1"/>
          <p:nvPr/>
        </p:nvSpPr>
        <p:spPr>
          <a:xfrm>
            <a:off x="329050" y="1406675"/>
            <a:ext cx="710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 la denominazione di base che vuoi dare alle variabili è la stessa, 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allora è molto probabile che tu debba usare una collezione.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2" name="Google Shape;1022;p98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3" name="Google Shape;1023;p98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4" name="Google Shape;1024;p98"/>
          <p:cNvSpPr txBox="1"/>
          <p:nvPr/>
        </p:nvSpPr>
        <p:spPr>
          <a:xfrm>
            <a:off x="579900" y="166292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che possono cambiare</a:t>
            </a:r>
            <a:r>
              <a:rPr lang="it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(mutabile)</a:t>
            </a:r>
            <a:endParaRPr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98"/>
          <p:cNvSpPr txBox="1"/>
          <p:nvPr/>
        </p:nvSpPr>
        <p:spPr>
          <a:xfrm>
            <a:off x="579900" y="25316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99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34" name="Google Shape;1034;p99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Tuple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5" name="Google Shape;1035;p99"/>
          <p:cNvSpPr txBox="1"/>
          <p:nvPr/>
        </p:nvSpPr>
        <p:spPr>
          <a:xfrm>
            <a:off x="579900" y="166292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che non possono cambiare </a:t>
            </a:r>
            <a:r>
              <a:rPr lang="it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(immutabile)</a:t>
            </a:r>
            <a:endParaRPr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p99"/>
          <p:cNvSpPr txBox="1"/>
          <p:nvPr/>
        </p:nvSpPr>
        <p:spPr>
          <a:xfrm>
            <a:off x="579900" y="25316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(180, 168, 177, 171, 165)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4" name="Google Shape;1044;p100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45" name="Google Shape;1045;p100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6" name="Google Shape;1046;p100"/>
          <p:cNvSpPr txBox="1"/>
          <p:nvPr/>
        </p:nvSpPr>
        <p:spPr>
          <a:xfrm>
            <a:off x="579900" y="1662925"/>
            <a:ext cx="7109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unici non ordinati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(ordinati secondo una funzione di hashing)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p100"/>
          <p:cNvSpPr txBox="1"/>
          <p:nvPr/>
        </p:nvSpPr>
        <p:spPr>
          <a:xfrm>
            <a:off x="579900" y="2660775"/>
            <a:ext cx="74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names = {"Antonio", "Giuseppe","Giuseppe"}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print(names) # {“Antonio”, “Giuseppe”}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101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6" name="Google Shape;1056;p101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7" name="Google Shape;1057;p101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8" name="Google Shape;1058;p101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-14625" y="13425"/>
            <a:ext cx="9173400" cy="47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835825" y="178650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QUANDO STUDI DATA SCIENCE E AI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35875" y="40292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SENZA SAPER PROGRAMMARE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25" y="897938"/>
            <a:ext cx="5275500" cy="29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2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67" name="Google Shape;1067;p102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02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9" name="Google Shape;1069;p102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0" name="Google Shape;1070;p102"/>
          <p:cNvSpPr txBox="1"/>
          <p:nvPr/>
        </p:nvSpPr>
        <p:spPr>
          <a:xfrm>
            <a:off x="2295775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1" name="Google Shape;1071;p102"/>
          <p:cNvSpPr/>
          <p:nvPr/>
        </p:nvSpPr>
        <p:spPr>
          <a:xfrm>
            <a:off x="3111925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02"/>
          <p:cNvSpPr txBox="1"/>
          <p:nvPr/>
        </p:nvSpPr>
        <p:spPr>
          <a:xfrm>
            <a:off x="3602950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3" name="Google Shape;1073;p102"/>
          <p:cNvSpPr/>
          <p:nvPr/>
        </p:nvSpPr>
        <p:spPr>
          <a:xfrm>
            <a:off x="4419100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2"/>
          <p:cNvSpPr txBox="1"/>
          <p:nvPr/>
        </p:nvSpPr>
        <p:spPr>
          <a:xfrm>
            <a:off x="4892425" y="2871313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5" name="Google Shape;1075;p102"/>
          <p:cNvSpPr/>
          <p:nvPr/>
        </p:nvSpPr>
        <p:spPr>
          <a:xfrm>
            <a:off x="5708575" y="2688950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p103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4" name="Google Shape;1084;p103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5" name="Google Shape;1085;p103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6" name="Google Shape;1086;p103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7" name="Google Shape;1087;p103"/>
          <p:cNvSpPr txBox="1"/>
          <p:nvPr/>
        </p:nvSpPr>
        <p:spPr>
          <a:xfrm>
            <a:off x="2877061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8" name="Google Shape;1088;p103"/>
          <p:cNvSpPr/>
          <p:nvPr/>
        </p:nvSpPr>
        <p:spPr>
          <a:xfrm>
            <a:off x="3693211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3"/>
          <p:cNvSpPr txBox="1"/>
          <p:nvPr/>
        </p:nvSpPr>
        <p:spPr>
          <a:xfrm>
            <a:off x="4086336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0" name="Google Shape;1090;p103"/>
          <p:cNvSpPr/>
          <p:nvPr/>
        </p:nvSpPr>
        <p:spPr>
          <a:xfrm>
            <a:off x="4902486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03"/>
          <p:cNvSpPr txBox="1"/>
          <p:nvPr/>
        </p:nvSpPr>
        <p:spPr>
          <a:xfrm>
            <a:off x="5700761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2" name="Google Shape;1092;p103"/>
          <p:cNvSpPr/>
          <p:nvPr/>
        </p:nvSpPr>
        <p:spPr>
          <a:xfrm>
            <a:off x="6516911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